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Public Sans" panose="020B0604020202020204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351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42d0888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a42d0888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634a511f8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634a511f8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3be198593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a3be198593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42d08886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a42d08886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42d08886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a42d08886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42d08886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a42d08886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42d08886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a42d08886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42d08886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2a42d08886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42d08886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a42d08886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42d08886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a42d08886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38f314f0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a38f314f0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558764f9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558764f9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38f314f0f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a38f314f0f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3617fcb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63617fcb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38f314f0f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2a38f314f0f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3be19859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a3be19859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3be19859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a3be19859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3be19859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a3be19859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3be198593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2a3be198593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7950" y="896075"/>
            <a:ext cx="76881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GB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Optimizing </a:t>
            </a:r>
            <a:r>
              <a:rPr lang="en-GB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GB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or </a:t>
            </a:r>
            <a:r>
              <a:rPr lang="en-GB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GB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 Future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98150" y="4074725"/>
            <a:ext cx="7688100" cy="8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Relocating Google's Headquarters - A Cost of Living Analysis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Presenter: Adhithya Rokhith Bhaskar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SzPts val="358"/>
              <a:buNone/>
            </a:pPr>
            <a:endParaRPr sz="1120" dirty="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776" y="1158800"/>
            <a:ext cx="2962450" cy="296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250" y="4401075"/>
            <a:ext cx="878000" cy="5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/>
        </p:nvSpPr>
        <p:spPr>
          <a:xfrm>
            <a:off x="331850" y="90725"/>
            <a:ext cx="847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Cities Shortlisted</a:t>
            </a:r>
            <a:endParaRPr sz="25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545454"/>
                </a:solidFill>
              </a:rPr>
              <a:t>Top 10 &amp; Bottom 10 Cities - Cost of Living</a:t>
            </a:r>
            <a:endParaRPr sz="2100">
              <a:solidFill>
                <a:srgbClr val="545454"/>
              </a:solidFill>
            </a:endParaRPr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2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22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75" y="984650"/>
            <a:ext cx="5960709" cy="36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2"/>
          <p:cNvSpPr txBox="1"/>
          <p:nvPr/>
        </p:nvSpPr>
        <p:spPr>
          <a:xfrm>
            <a:off x="6297375" y="1576225"/>
            <a:ext cx="2423700" cy="2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More than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775 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cities cheaper than living in California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670</a:t>
            </a:r>
            <a:r>
              <a:rPr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cities cheaper than the National Average Cost of Living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/>
        </p:nvSpPr>
        <p:spPr>
          <a:xfrm>
            <a:off x="68450" y="1581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Company: Business &amp; Operation costs Overview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3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23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312" y="734151"/>
            <a:ext cx="4799368" cy="3930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/>
        </p:nvSpPr>
        <p:spPr>
          <a:xfrm>
            <a:off x="941050" y="117750"/>
            <a:ext cx="7688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Business &amp; Operational Costs - Monthly Net Salary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4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" name="Google Shape;241;p24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sp>
        <p:nvSpPr>
          <p:cNvPr id="242" name="Google Shape;242;p24"/>
          <p:cNvSpPr txBox="1"/>
          <p:nvPr/>
        </p:nvSpPr>
        <p:spPr>
          <a:xfrm>
            <a:off x="5800975" y="1511175"/>
            <a:ext cx="3087600" cy="14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Monthly Net Salary: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California is </a:t>
            </a:r>
            <a:r>
              <a:rPr lang="en-GB" sz="13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25%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 i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higher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than the National Average.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Better Cities: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Cities in New Mexico, Washington, North Carolina and Oregon.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78" y="721063"/>
            <a:ext cx="4951123" cy="3701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/>
        </p:nvSpPr>
        <p:spPr>
          <a:xfrm>
            <a:off x="449050" y="127000"/>
            <a:ext cx="8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Business &amp; Operational Costs - Price per Sq.m (inside city)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25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" name="Google Shape;251;p25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sp>
        <p:nvSpPr>
          <p:cNvPr id="252" name="Google Shape;252;p25"/>
          <p:cNvSpPr txBox="1"/>
          <p:nvPr/>
        </p:nvSpPr>
        <p:spPr>
          <a:xfrm>
            <a:off x="176750" y="2201711"/>
            <a:ext cx="2704800" cy="1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Price per Sq M Inside City: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California is </a:t>
            </a:r>
            <a:r>
              <a:rPr lang="en-GB" sz="13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95%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 i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higher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than the National Average.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Better Cities: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Cities in Ohio, New Jersey, Texas and Tennessee.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025" y="683525"/>
            <a:ext cx="5051569" cy="377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/>
        </p:nvSpPr>
        <p:spPr>
          <a:xfrm>
            <a:off x="331600" y="96050"/>
            <a:ext cx="847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</a:rPr>
              <a:t>Business &amp; Operational Costs - Price per Sq.m (outside city)</a:t>
            </a:r>
            <a:endParaRPr sz="2400">
              <a:solidFill>
                <a:srgbClr val="545454"/>
              </a:solidFill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6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p26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sp>
        <p:nvSpPr>
          <p:cNvPr id="262" name="Google Shape;262;p26"/>
          <p:cNvSpPr txBox="1"/>
          <p:nvPr/>
        </p:nvSpPr>
        <p:spPr>
          <a:xfrm>
            <a:off x="6020700" y="1816075"/>
            <a:ext cx="2704800" cy="14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Price per Sq M Outside City: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California is </a:t>
            </a:r>
            <a:r>
              <a:rPr lang="en-GB" sz="13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 i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higher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than the National Average.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Better Cities: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Cities in Wyoming, New Jersey, Alabama and North Carolina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03" y="750950"/>
            <a:ext cx="5033372" cy="37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/>
        </p:nvSpPr>
        <p:spPr>
          <a:xfrm>
            <a:off x="331850" y="90725"/>
            <a:ext cx="847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2"/>
                </a:solidFill>
              </a:rPr>
              <a:t>Cities Shortlisted</a:t>
            </a:r>
            <a:endParaRPr sz="33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Top 10 &amp; Bottom 10 Cities - Business &amp; Operation Costs</a:t>
            </a:r>
            <a:endParaRPr sz="2100">
              <a:solidFill>
                <a:srgbClr val="545454"/>
              </a:solidFill>
            </a:endParaRPr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7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1" name="Google Shape;271;p27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823" y="970725"/>
            <a:ext cx="5630326" cy="372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331850" y="1524300"/>
            <a:ext cx="2423700" cy="2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More than </a:t>
            </a:r>
            <a:r>
              <a:rPr lang="en-GB" sz="13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855 &amp; 720</a:t>
            </a:r>
            <a:r>
              <a:rPr lang="en-GB" sz="1300">
                <a:latin typeface="Lato"/>
                <a:ea typeface="Lato"/>
                <a:cs typeface="Lato"/>
                <a:sym typeface="Lato"/>
              </a:rPr>
              <a:t> cities  featuring above California and National Average’s Business &amp; Operational Costs respectively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/>
        </p:nvSpPr>
        <p:spPr>
          <a:xfrm>
            <a:off x="331850" y="90725"/>
            <a:ext cx="8472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2"/>
                </a:solidFill>
              </a:rPr>
              <a:t>Conclusions - </a:t>
            </a:r>
            <a:r>
              <a:rPr lang="en-GB" sz="3300">
                <a:solidFill>
                  <a:srgbClr val="545454"/>
                </a:solidFill>
              </a:rPr>
              <a:t>Rationale</a:t>
            </a:r>
            <a:endParaRPr sz="4500">
              <a:solidFill>
                <a:schemeClr val="dk2"/>
              </a:solidFill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28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28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sp>
        <p:nvSpPr>
          <p:cNvPr id="282" name="Google Shape;282;p28"/>
          <p:cNvSpPr txBox="1"/>
          <p:nvPr/>
        </p:nvSpPr>
        <p:spPr>
          <a:xfrm>
            <a:off x="518500" y="666375"/>
            <a:ext cx="21777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Cost of Living Focus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518500" y="2533450"/>
            <a:ext cx="31710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Business &amp; Operational Cost Focus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425" y="1086971"/>
            <a:ext cx="1289149" cy="12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500" y="1086975"/>
            <a:ext cx="1289149" cy="12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575" y="1086975"/>
            <a:ext cx="1289149" cy="12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1650" y="1086975"/>
            <a:ext cx="1289149" cy="12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0427" y="2954054"/>
            <a:ext cx="1289149" cy="128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7003" y="2934262"/>
            <a:ext cx="1289149" cy="12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53578" y="2934262"/>
            <a:ext cx="1289149" cy="128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/>
        </p:nvSpPr>
        <p:spPr>
          <a:xfrm>
            <a:off x="330900" y="90725"/>
            <a:ext cx="847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2"/>
                </a:solidFill>
              </a:rPr>
              <a:t>Conclusions</a:t>
            </a:r>
            <a:endParaRPr sz="33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Better Region?</a:t>
            </a:r>
            <a:endParaRPr sz="3300">
              <a:solidFill>
                <a:schemeClr val="dk2"/>
              </a:solidFill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29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29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pic>
        <p:nvPicPr>
          <p:cNvPr id="299" name="Google Shape;2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601" y="1026100"/>
            <a:ext cx="5996795" cy="365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/>
        </p:nvSpPr>
        <p:spPr>
          <a:xfrm>
            <a:off x="331850" y="90725"/>
            <a:ext cx="8472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2"/>
                </a:solidFill>
              </a:rPr>
              <a:t>Conclusions</a:t>
            </a:r>
            <a:endParaRPr sz="33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Selective Cost Efficient Regions</a:t>
            </a:r>
            <a:endParaRPr sz="3300">
              <a:solidFill>
                <a:schemeClr val="dk2"/>
              </a:solidFill>
            </a:endParaRPr>
          </a:p>
        </p:txBody>
      </p:sp>
      <p:pic>
        <p:nvPicPr>
          <p:cNvPr id="305" name="Google Shape;3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30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30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pic>
        <p:nvPicPr>
          <p:cNvPr id="308" name="Google Shape;308;p30"/>
          <p:cNvPicPr preferRelativeResize="0"/>
          <p:nvPr/>
        </p:nvPicPr>
        <p:blipFill rotWithShape="1">
          <a:blip r:embed="rId4">
            <a:alphaModFix/>
          </a:blip>
          <a:srcRect t="4988"/>
          <a:stretch/>
        </p:blipFill>
        <p:spPr>
          <a:xfrm>
            <a:off x="1599825" y="1117250"/>
            <a:ext cx="5944351" cy="346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/>
        </p:nvSpPr>
        <p:spPr>
          <a:xfrm>
            <a:off x="331850" y="90725"/>
            <a:ext cx="8472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2"/>
                </a:solidFill>
              </a:rPr>
              <a:t>Recommendations - </a:t>
            </a:r>
            <a:r>
              <a:rPr lang="en-GB" sz="3300">
                <a:solidFill>
                  <a:srgbClr val="545454"/>
                </a:solidFill>
              </a:rPr>
              <a:t>Further Insights</a:t>
            </a:r>
            <a:endParaRPr sz="4500">
              <a:solidFill>
                <a:schemeClr val="dk2"/>
              </a:solidFill>
            </a:endParaRPr>
          </a:p>
        </p:txBody>
      </p:sp>
      <p:pic>
        <p:nvPicPr>
          <p:cNvPr id="314" name="Google Shape;3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1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6" name="Google Shape;316;p31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0" y="1284675"/>
            <a:ext cx="3919826" cy="272791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 txBox="1"/>
          <p:nvPr/>
        </p:nvSpPr>
        <p:spPr>
          <a:xfrm>
            <a:off x="4251675" y="1446600"/>
            <a:ext cx="35880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ato"/>
              <a:buChar char="-"/>
            </a:pPr>
            <a:r>
              <a:rPr lang="en-GB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Accuracy being </a:t>
            </a:r>
            <a:r>
              <a:rPr lang="en-GB" sz="19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11%</a:t>
            </a:r>
            <a:endParaRPr sz="19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ato"/>
              <a:buChar char="-"/>
            </a:pPr>
            <a:r>
              <a:rPr lang="en-GB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Potential to improve Data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Lato"/>
              <a:buChar char="-"/>
            </a:pPr>
            <a:r>
              <a:rPr lang="en-GB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Focused only on Employees and Operations Costs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8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4"/>
          <p:cNvCxnSpPr/>
          <p:nvPr/>
        </p:nvCxnSpPr>
        <p:spPr>
          <a:xfrm rot="10800000" flipH="1">
            <a:off x="685200" y="4705475"/>
            <a:ext cx="7944600" cy="1590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/>
          <p:nvPr/>
        </p:nvSpPr>
        <p:spPr>
          <a:xfrm>
            <a:off x="8179632" y="4878193"/>
            <a:ext cx="4500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700"/>
          </a:p>
        </p:txBody>
      </p:sp>
      <p:sp>
        <p:nvSpPr>
          <p:cNvPr id="96" name="Google Shape;96;p14"/>
          <p:cNvSpPr txBox="1"/>
          <p:nvPr/>
        </p:nvSpPr>
        <p:spPr>
          <a:xfrm>
            <a:off x="3689556" y="48019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800"/>
          </a:p>
        </p:txBody>
      </p:sp>
      <p:cxnSp>
        <p:nvCxnSpPr>
          <p:cNvPr id="97" name="Google Shape;97;p14"/>
          <p:cNvCxnSpPr/>
          <p:nvPr/>
        </p:nvCxnSpPr>
        <p:spPr>
          <a:xfrm>
            <a:off x="1638107" y="797590"/>
            <a:ext cx="6991543" cy="0"/>
          </a:xfrm>
          <a:prstGeom prst="straightConnector1">
            <a:avLst/>
          </a:prstGeom>
          <a:noFill/>
          <a:ln w="38100" cap="rnd" cmpd="sng">
            <a:solidFill>
              <a:srgbClr val="556D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4"/>
          <p:cNvSpPr txBox="1"/>
          <p:nvPr/>
        </p:nvSpPr>
        <p:spPr>
          <a:xfrm>
            <a:off x="406400" y="194350"/>
            <a:ext cx="409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dk2"/>
                </a:solidFill>
              </a:rPr>
              <a:t>About the Presentation</a:t>
            </a:r>
            <a:endParaRPr sz="700" b="1">
              <a:solidFill>
                <a:schemeClr val="dk2"/>
              </a:solidFill>
            </a:endParaRPr>
          </a:p>
        </p:txBody>
      </p:sp>
      <p:grpSp>
        <p:nvGrpSpPr>
          <p:cNvPr id="99" name="Google Shape;99;p14"/>
          <p:cNvGrpSpPr/>
          <p:nvPr/>
        </p:nvGrpSpPr>
        <p:grpSpPr>
          <a:xfrm>
            <a:off x="504425" y="1987483"/>
            <a:ext cx="2290093" cy="649500"/>
            <a:chOff x="504425" y="1987483"/>
            <a:chExt cx="2290093" cy="649500"/>
          </a:xfrm>
        </p:grpSpPr>
        <p:sp>
          <p:nvSpPr>
            <p:cNvPr id="100" name="Google Shape;100;p14"/>
            <p:cNvSpPr txBox="1"/>
            <p:nvPr/>
          </p:nvSpPr>
          <p:spPr>
            <a:xfrm>
              <a:off x="504425" y="2038763"/>
              <a:ext cx="18393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i="0" u="none" strike="noStrike" cap="none">
                  <a:latin typeface="Public Sans"/>
                  <a:ea typeface="Public Sans"/>
                  <a:cs typeface="Public Sans"/>
                  <a:sym typeface="Public Sans"/>
                </a:rPr>
                <a:t> 1. </a:t>
              </a:r>
              <a:r>
                <a:rPr lang="en-GB" sz="1000" b="1">
                  <a:latin typeface="Public Sans"/>
                  <a:ea typeface="Public Sans"/>
                  <a:cs typeface="Public Sans"/>
                  <a:sym typeface="Public Sans"/>
                </a:rPr>
                <a:t>Reasons </a:t>
              </a:r>
              <a:endParaRPr sz="1000" b="1"/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657646" y="2266671"/>
              <a:ext cx="169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Why  Relocate?</a:t>
              </a:r>
              <a:endParaRPr sz="700"/>
            </a:p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Dataset Overview</a:t>
              </a:r>
              <a:endParaRPr sz="700"/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2507418" y="1987483"/>
              <a:ext cx="2871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none" strike="noStrike" cap="none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700"/>
            </a:p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700"/>
            </a:p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700"/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524300" y="3286550"/>
            <a:ext cx="2260239" cy="649508"/>
            <a:chOff x="524300" y="3286550"/>
            <a:chExt cx="2260239" cy="649508"/>
          </a:xfrm>
        </p:grpSpPr>
        <p:sp>
          <p:nvSpPr>
            <p:cNvPr id="104" name="Google Shape;104;p14"/>
            <p:cNvSpPr txBox="1"/>
            <p:nvPr/>
          </p:nvSpPr>
          <p:spPr>
            <a:xfrm>
              <a:off x="524300" y="3286550"/>
              <a:ext cx="2180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i="0" u="none" strike="noStrike" cap="none">
                  <a:latin typeface="Public Sans"/>
                  <a:ea typeface="Public Sans"/>
                  <a:cs typeface="Public Sans"/>
                  <a:sym typeface="Public Sans"/>
                </a:rPr>
                <a:t> 2. </a:t>
              </a:r>
              <a:r>
                <a:rPr lang="en-GB" sz="1000" b="1">
                  <a:latin typeface="Public Sans"/>
                  <a:ea typeface="Public Sans"/>
                  <a:cs typeface="Public Sans"/>
                  <a:sym typeface="Public Sans"/>
                </a:rPr>
                <a:t>Employee: Cost of Living</a:t>
              </a:r>
              <a:endParaRPr sz="700"/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667601" y="3514450"/>
              <a:ext cx="1839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California vs National Average</a:t>
              </a:r>
              <a:endParaRPr sz="700"/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Better Cities</a:t>
              </a:r>
              <a:endParaRPr sz="700"/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2497439" y="3286558"/>
              <a:ext cx="2871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700"/>
            </a:p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700"/>
            </a:p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700"/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3426925" y="2018883"/>
            <a:ext cx="2285149" cy="649500"/>
            <a:chOff x="3426925" y="2018883"/>
            <a:chExt cx="2285149" cy="649500"/>
          </a:xfrm>
        </p:grpSpPr>
        <p:sp>
          <p:nvSpPr>
            <p:cNvPr id="108" name="Google Shape;108;p14"/>
            <p:cNvSpPr txBox="1"/>
            <p:nvPr/>
          </p:nvSpPr>
          <p:spPr>
            <a:xfrm>
              <a:off x="3426925" y="2038775"/>
              <a:ext cx="195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latin typeface="Public Sans"/>
                  <a:ea typeface="Public Sans"/>
                  <a:cs typeface="Public Sans"/>
                  <a:sym typeface="Public Sans"/>
                </a:rPr>
                <a:t>3. Business &amp; Operational Costs</a:t>
              </a:r>
              <a:endParaRPr sz="700"/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3570226" y="2266675"/>
              <a:ext cx="1839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California vs National Average</a:t>
              </a:r>
              <a:endParaRPr sz="700"/>
            </a:p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Better Cities</a:t>
              </a:r>
              <a:endParaRPr sz="10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5424974" y="2018883"/>
              <a:ext cx="2871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11</a:t>
              </a:r>
              <a:endParaRPr sz="700"/>
            </a:p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11</a:t>
              </a:r>
              <a:endParaRPr sz="700"/>
            </a:p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11</a:t>
              </a:r>
              <a:endParaRPr sz="700"/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3426908" y="3274088"/>
            <a:ext cx="2280168" cy="674420"/>
            <a:chOff x="6349433" y="2038763"/>
            <a:chExt cx="2280168" cy="674420"/>
          </a:xfrm>
        </p:grpSpPr>
        <p:sp>
          <p:nvSpPr>
            <p:cNvPr id="112" name="Google Shape;112;p14"/>
            <p:cNvSpPr txBox="1"/>
            <p:nvPr/>
          </p:nvSpPr>
          <p:spPr>
            <a:xfrm>
              <a:off x="6349433" y="2038763"/>
              <a:ext cx="18393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i="0" u="none" strike="noStrike" cap="none">
                  <a:solidFill>
                    <a:schemeClr val="dk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GB" sz="1000" b="1">
                  <a:solidFill>
                    <a:schemeClr val="dk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r>
                <a:rPr lang="en-GB" sz="1000" b="1" i="0" u="none" strike="noStrike" cap="none">
                  <a:solidFill>
                    <a:schemeClr val="dk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 </a:t>
              </a:r>
              <a:r>
                <a:rPr lang="en-GB" sz="1000" b="1">
                  <a:solidFill>
                    <a:schemeClr val="dk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Conclusions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6492729" y="2266671"/>
              <a:ext cx="1696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Rationale</a:t>
              </a:r>
              <a:endParaRPr sz="10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Better Prospect</a:t>
              </a:r>
              <a:endParaRPr sz="10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8342501" y="2063683"/>
              <a:ext cx="287100" cy="64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none" strike="noStrike" cap="none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700"/>
            </a:p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none" strike="noStrike" cap="none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0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18</a:t>
              </a:r>
              <a:endParaRPr sz="10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6344483" y="2018883"/>
            <a:ext cx="2280168" cy="407667"/>
            <a:chOff x="6349433" y="3260683"/>
            <a:chExt cx="2280168" cy="407667"/>
          </a:xfrm>
        </p:grpSpPr>
        <p:sp>
          <p:nvSpPr>
            <p:cNvPr id="116" name="Google Shape;116;p14"/>
            <p:cNvSpPr txBox="1"/>
            <p:nvPr/>
          </p:nvSpPr>
          <p:spPr>
            <a:xfrm>
              <a:off x="6349433" y="3286538"/>
              <a:ext cx="18393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i="0" u="none" strike="noStrike" cap="none">
                  <a:solidFill>
                    <a:schemeClr val="dk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GB" sz="1000" b="1">
                  <a:solidFill>
                    <a:schemeClr val="dk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r>
                <a:rPr lang="en-GB" sz="1000" b="1" i="0" u="none" strike="noStrike" cap="none">
                  <a:solidFill>
                    <a:schemeClr val="dk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 </a:t>
              </a:r>
              <a:r>
                <a:rPr lang="en-GB" sz="1000" b="1">
                  <a:solidFill>
                    <a:schemeClr val="dk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Recommendations</a:t>
              </a:r>
              <a:endParaRPr sz="700">
                <a:solidFill>
                  <a:schemeClr val="dk2"/>
                </a:solidFill>
              </a:endParaRPr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6492725" y="3514450"/>
              <a:ext cx="1958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Further Insight for Final Decision</a:t>
              </a:r>
              <a:endParaRPr sz="700"/>
            </a:p>
          </p:txBody>
        </p:sp>
        <p:sp>
          <p:nvSpPr>
            <p:cNvPr id="118" name="Google Shape;118;p14"/>
            <p:cNvSpPr txBox="1"/>
            <p:nvPr/>
          </p:nvSpPr>
          <p:spPr>
            <a:xfrm>
              <a:off x="8342501" y="3260683"/>
              <a:ext cx="2871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19</a:t>
              </a:r>
              <a:endParaRPr sz="700"/>
            </a:p>
            <a:p>
              <a:pPr marL="0" marR="0" lvl="0" indent="0" algn="r" rtl="0">
                <a:lnSpc>
                  <a:spcPct val="16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54545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19</a:t>
              </a:r>
              <a:endParaRPr sz="700"/>
            </a:p>
          </p:txBody>
        </p:sp>
      </p:grp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600" y="4687525"/>
            <a:ext cx="450001" cy="45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>
            <a:spLocks noGrp="1"/>
          </p:cNvSpPr>
          <p:nvPr>
            <p:ph type="ctrTitle"/>
          </p:nvPr>
        </p:nvSpPr>
        <p:spPr>
          <a:xfrm>
            <a:off x="727950" y="896075"/>
            <a:ext cx="76881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GB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Optimizing </a:t>
            </a:r>
            <a:r>
              <a:rPr lang="en-GB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GB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or </a:t>
            </a:r>
            <a:r>
              <a:rPr lang="en-GB" sz="24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GB" sz="2400" b="1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he Future</a:t>
            </a:r>
            <a:endParaRPr/>
          </a:p>
        </p:txBody>
      </p:sp>
      <p:sp>
        <p:nvSpPr>
          <p:cNvPr id="324" name="Google Shape;324;p32"/>
          <p:cNvSpPr txBox="1">
            <a:spLocks noGrp="1"/>
          </p:cNvSpPr>
          <p:nvPr>
            <p:ph type="subTitle" idx="1"/>
          </p:nvPr>
        </p:nvSpPr>
        <p:spPr>
          <a:xfrm>
            <a:off x="798150" y="3707500"/>
            <a:ext cx="7688100" cy="844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Relocating Google's Headquarters - A Cost of Living Analysis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Presenter</a:t>
            </a:r>
            <a:r>
              <a:rPr lang="en-GB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Adhithya Rokhith Bhaskar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9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SzPts val="358"/>
              <a:buNone/>
            </a:pPr>
            <a:endParaRPr sz="1120" dirty="0"/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776" y="1158800"/>
            <a:ext cx="2962450" cy="296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250" y="4401075"/>
            <a:ext cx="878000" cy="5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/>
        </p:nvSpPr>
        <p:spPr>
          <a:xfrm>
            <a:off x="581850" y="180775"/>
            <a:ext cx="78018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chemeClr val="dk2"/>
                </a:solidFill>
              </a:rPr>
              <a:t>Reasons - Why to Relocate ?</a:t>
            </a:r>
            <a:endParaRPr sz="700" b="1">
              <a:solidFill>
                <a:schemeClr val="dk2"/>
              </a:solidFill>
            </a:endParaRPr>
          </a:p>
        </p:txBody>
      </p:sp>
      <p:cxnSp>
        <p:nvCxnSpPr>
          <p:cNvPr id="125" name="Google Shape;125;p15"/>
          <p:cNvCxnSpPr/>
          <p:nvPr/>
        </p:nvCxnSpPr>
        <p:spPr>
          <a:xfrm>
            <a:off x="719643" y="4865200"/>
            <a:ext cx="79101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15"/>
          <p:cNvSpPr txBox="1"/>
          <p:nvPr/>
        </p:nvSpPr>
        <p:spPr>
          <a:xfrm>
            <a:off x="3820421" y="4939072"/>
            <a:ext cx="1708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800"/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5"/>
          <p:cNvGrpSpPr/>
          <p:nvPr/>
        </p:nvGrpSpPr>
        <p:grpSpPr>
          <a:xfrm>
            <a:off x="420663" y="934188"/>
            <a:ext cx="4255976" cy="598775"/>
            <a:chOff x="420663" y="934188"/>
            <a:chExt cx="4255976" cy="598775"/>
          </a:xfrm>
        </p:grpSpPr>
        <p:pic>
          <p:nvPicPr>
            <p:cNvPr id="129" name="Google Shape;129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0663" y="934188"/>
              <a:ext cx="4255976" cy="59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5"/>
            <p:cNvSpPr/>
            <p:nvPr/>
          </p:nvSpPr>
          <p:spPr>
            <a:xfrm>
              <a:off x="4048200" y="1211900"/>
              <a:ext cx="523800" cy="156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464350" y="1357325"/>
              <a:ext cx="750000" cy="1755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420675" y="1713175"/>
            <a:ext cx="4371474" cy="2587475"/>
            <a:chOff x="420675" y="1713175"/>
            <a:chExt cx="4371474" cy="2587475"/>
          </a:xfrm>
        </p:grpSpPr>
        <p:pic>
          <p:nvPicPr>
            <p:cNvPr id="133" name="Google Shape;13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0675" y="1713175"/>
              <a:ext cx="4371474" cy="2587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5"/>
            <p:cNvSpPr/>
            <p:nvPr/>
          </p:nvSpPr>
          <p:spPr>
            <a:xfrm>
              <a:off x="3156300" y="1922925"/>
              <a:ext cx="595200" cy="1386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35" name="Google Shape;135;p15"/>
          <p:cNvGrpSpPr/>
          <p:nvPr/>
        </p:nvGrpSpPr>
        <p:grpSpPr>
          <a:xfrm>
            <a:off x="4887325" y="1178325"/>
            <a:ext cx="3639949" cy="2786826"/>
            <a:chOff x="4887325" y="1178325"/>
            <a:chExt cx="3639949" cy="2786826"/>
          </a:xfrm>
        </p:grpSpPr>
        <p:pic>
          <p:nvPicPr>
            <p:cNvPr id="136" name="Google Shape;136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7325" y="1178325"/>
              <a:ext cx="3639949" cy="2786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15"/>
            <p:cNvSpPr/>
            <p:nvPr/>
          </p:nvSpPr>
          <p:spPr>
            <a:xfrm>
              <a:off x="5538000" y="1195700"/>
              <a:ext cx="924300" cy="1386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>
            <a:off x="504404" y="46291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16"/>
          <p:cNvSpPr txBox="1"/>
          <p:nvPr/>
        </p:nvSpPr>
        <p:spPr>
          <a:xfrm>
            <a:off x="164200" y="300425"/>
            <a:ext cx="535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dk2"/>
                </a:solidFill>
              </a:rPr>
              <a:t>Dataset Overview</a:t>
            </a:r>
            <a:endParaRPr sz="3000"/>
          </a:p>
        </p:txBody>
      </p:sp>
      <p:sp>
        <p:nvSpPr>
          <p:cNvPr id="144" name="Google Shape;144;p16"/>
          <p:cNvSpPr txBox="1"/>
          <p:nvPr/>
        </p:nvSpPr>
        <p:spPr>
          <a:xfrm>
            <a:off x="3689556" y="47257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</a:t>
            </a:r>
            <a:r>
              <a:rPr lang="en-GB" sz="900" b="0" i="0" u="none" strike="noStrike" cap="none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.com</a:t>
            </a:r>
            <a:endParaRPr sz="900"/>
          </a:p>
        </p:txBody>
      </p:sp>
      <p:grpSp>
        <p:nvGrpSpPr>
          <p:cNvPr id="145" name="Google Shape;145;p16"/>
          <p:cNvGrpSpPr/>
          <p:nvPr/>
        </p:nvGrpSpPr>
        <p:grpSpPr>
          <a:xfrm>
            <a:off x="1908324" y="1811608"/>
            <a:ext cx="1674654" cy="1732070"/>
            <a:chOff x="1908324" y="1811608"/>
            <a:chExt cx="1674654" cy="1732070"/>
          </a:xfrm>
        </p:grpSpPr>
        <p:sp>
          <p:nvSpPr>
            <p:cNvPr id="146" name="Google Shape;146;p16"/>
            <p:cNvSpPr/>
            <p:nvPr/>
          </p:nvSpPr>
          <p:spPr>
            <a:xfrm>
              <a:off x="1908324" y="1811608"/>
              <a:ext cx="1674654" cy="1732070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2083675" y="2255375"/>
              <a:ext cx="1364100" cy="8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i="1"/>
                <a:t>       56 Columns :</a:t>
              </a:r>
              <a:endParaRPr sz="1100" i="1"/>
            </a:p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i="1"/>
                <a:t>Rents, Foods Prices,</a:t>
              </a:r>
              <a:endParaRPr sz="1100" i="1"/>
            </a:p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i="1"/>
                <a:t>Commute Costs, etc.</a:t>
              </a:r>
              <a:endParaRPr sz="1100" i="1"/>
            </a:p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1"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2301915" y="1861450"/>
              <a:ext cx="8475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/>
                <a:t>Variables</a:t>
              </a:r>
              <a:endParaRPr sz="1500"/>
            </a:p>
          </p:txBody>
        </p:sp>
      </p:grpSp>
      <p:grpSp>
        <p:nvGrpSpPr>
          <p:cNvPr id="149" name="Google Shape;149;p16"/>
          <p:cNvGrpSpPr/>
          <p:nvPr/>
        </p:nvGrpSpPr>
        <p:grpSpPr>
          <a:xfrm>
            <a:off x="142850" y="1103120"/>
            <a:ext cx="1674654" cy="1732070"/>
            <a:chOff x="142850" y="1103121"/>
            <a:chExt cx="1674654" cy="1732070"/>
          </a:xfrm>
        </p:grpSpPr>
        <p:sp>
          <p:nvSpPr>
            <p:cNvPr id="150" name="Google Shape;150;p16"/>
            <p:cNvSpPr/>
            <p:nvPr/>
          </p:nvSpPr>
          <p:spPr>
            <a:xfrm>
              <a:off x="142850" y="1103120"/>
              <a:ext cx="1674654" cy="1732070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303774" y="1724350"/>
              <a:ext cx="14319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i="1"/>
                <a:t>Highly Detailed US Cities Living Costs.</a:t>
              </a:r>
              <a:endParaRPr sz="1100" i="1"/>
            </a:p>
          </p:txBody>
        </p:sp>
        <p:sp>
          <p:nvSpPr>
            <p:cNvPr id="152" name="Google Shape;152;p16"/>
            <p:cNvSpPr txBox="1"/>
            <p:nvPr/>
          </p:nvSpPr>
          <p:spPr>
            <a:xfrm>
              <a:off x="203930" y="1238648"/>
              <a:ext cx="15525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/>
                <a:t>Dataset Content</a:t>
              </a:r>
              <a:endParaRPr sz="1500"/>
            </a:p>
          </p:txBody>
        </p:sp>
      </p:grpSp>
      <p:grpSp>
        <p:nvGrpSpPr>
          <p:cNvPr id="153" name="Google Shape;153;p16"/>
          <p:cNvGrpSpPr/>
          <p:nvPr/>
        </p:nvGrpSpPr>
        <p:grpSpPr>
          <a:xfrm>
            <a:off x="3673800" y="1080013"/>
            <a:ext cx="1755000" cy="1732070"/>
            <a:chOff x="3673800" y="1080013"/>
            <a:chExt cx="1755000" cy="1732070"/>
          </a:xfrm>
        </p:grpSpPr>
        <p:sp>
          <p:nvSpPr>
            <p:cNvPr id="154" name="Google Shape;154;p16"/>
            <p:cNvSpPr/>
            <p:nvPr/>
          </p:nvSpPr>
          <p:spPr>
            <a:xfrm>
              <a:off x="3713975" y="1080013"/>
              <a:ext cx="1674654" cy="1732070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FC4C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Google Shape;155;p16"/>
            <p:cNvSpPr txBox="1"/>
            <p:nvPr/>
          </p:nvSpPr>
          <p:spPr>
            <a:xfrm>
              <a:off x="4080338" y="1626750"/>
              <a:ext cx="1004100" cy="88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i="1"/>
                <a:t>Cities, States Across United States</a:t>
              </a:r>
              <a:endParaRPr sz="1100" i="1"/>
            </a:p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1"/>
            </a:p>
          </p:txBody>
        </p:sp>
        <p:sp>
          <p:nvSpPr>
            <p:cNvPr id="156" name="Google Shape;156;p16"/>
            <p:cNvSpPr txBox="1"/>
            <p:nvPr/>
          </p:nvSpPr>
          <p:spPr>
            <a:xfrm>
              <a:off x="3673800" y="1246450"/>
              <a:ext cx="17550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/>
                <a:t>Samples</a:t>
              </a:r>
              <a:endParaRPr sz="1500" b="1"/>
            </a:p>
          </p:txBody>
        </p:sp>
      </p:grpSp>
      <p:grpSp>
        <p:nvGrpSpPr>
          <p:cNvPr id="157" name="Google Shape;157;p16"/>
          <p:cNvGrpSpPr/>
          <p:nvPr/>
        </p:nvGrpSpPr>
        <p:grpSpPr>
          <a:xfrm>
            <a:off x="5519625" y="1811608"/>
            <a:ext cx="1674654" cy="1732070"/>
            <a:chOff x="5519625" y="1811608"/>
            <a:chExt cx="1674654" cy="1732070"/>
          </a:xfrm>
        </p:grpSpPr>
        <p:sp>
          <p:nvSpPr>
            <p:cNvPr id="158" name="Google Shape;158;p16"/>
            <p:cNvSpPr/>
            <p:nvPr/>
          </p:nvSpPr>
          <p:spPr>
            <a:xfrm>
              <a:off x="5519625" y="1811608"/>
              <a:ext cx="1674654" cy="1732070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Google Shape;159;p16"/>
            <p:cNvSpPr txBox="1"/>
            <p:nvPr/>
          </p:nvSpPr>
          <p:spPr>
            <a:xfrm>
              <a:off x="5666475" y="2118888"/>
              <a:ext cx="1480800" cy="111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i="1"/>
                <a:t>Prices of Groceries, Transportation, Utilities, Real Estates Prices, Average Salaries.</a:t>
              </a:r>
              <a:endParaRPr sz="1100" i="1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" name="Google Shape;160;p16"/>
            <p:cNvSpPr txBox="1"/>
            <p:nvPr/>
          </p:nvSpPr>
          <p:spPr>
            <a:xfrm>
              <a:off x="5747335" y="1830550"/>
              <a:ext cx="12354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/>
                <a:t>Key Metrics</a:t>
              </a:r>
              <a:endParaRPr sz="1500"/>
            </a:p>
          </p:txBody>
        </p:sp>
      </p:grp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6"/>
          <p:cNvGrpSpPr/>
          <p:nvPr/>
        </p:nvGrpSpPr>
        <p:grpSpPr>
          <a:xfrm>
            <a:off x="7333113" y="1080013"/>
            <a:ext cx="1636376" cy="1732070"/>
            <a:chOff x="7333113" y="1080013"/>
            <a:chExt cx="1636376" cy="1732070"/>
          </a:xfrm>
        </p:grpSpPr>
        <p:sp>
          <p:nvSpPr>
            <p:cNvPr id="163" name="Google Shape;163;p16"/>
            <p:cNvSpPr/>
            <p:nvPr/>
          </p:nvSpPr>
          <p:spPr>
            <a:xfrm>
              <a:off x="7333113" y="1080013"/>
              <a:ext cx="1636376" cy="1732070"/>
            </a:xfrm>
            <a:custGeom>
              <a:avLst/>
              <a:gdLst/>
              <a:ahLst/>
              <a:cxnLst/>
              <a:rect l="l" t="t" r="r" b="b"/>
              <a:pathLst>
                <a:path w="1913890" h="19138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Google Shape;164;p16"/>
            <p:cNvSpPr txBox="1"/>
            <p:nvPr/>
          </p:nvSpPr>
          <p:spPr>
            <a:xfrm>
              <a:off x="7433565" y="1103125"/>
              <a:ext cx="1435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/>
                <a:t>Special Value</a:t>
              </a:r>
              <a:endParaRPr sz="1500"/>
            </a:p>
          </p:txBody>
        </p:sp>
        <p:sp>
          <p:nvSpPr>
            <p:cNvPr id="165" name="Google Shape;165;p16"/>
            <p:cNvSpPr txBox="1"/>
            <p:nvPr/>
          </p:nvSpPr>
          <p:spPr>
            <a:xfrm>
              <a:off x="7559725" y="1673663"/>
              <a:ext cx="1183200" cy="5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i="1"/>
                <a:t>Data Efficiency</a:t>
              </a:r>
              <a:endParaRPr sz="1100" i="1"/>
            </a:p>
            <a:p>
              <a:pPr marL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i="1"/>
                <a:t>Data Accuracy</a:t>
              </a:r>
              <a:endParaRPr sz="1100" i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/>
        </p:nvSpPr>
        <p:spPr>
          <a:xfrm>
            <a:off x="668025" y="90725"/>
            <a:ext cx="7108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2"/>
                </a:solidFill>
              </a:rPr>
              <a:t>Employee: Cost of Living Overview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54" y="717200"/>
            <a:ext cx="5526945" cy="370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7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17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/>
        </p:nvSpPr>
        <p:spPr>
          <a:xfrm>
            <a:off x="504400" y="247925"/>
            <a:ext cx="71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Cost of Living - Rent</a:t>
            </a:r>
            <a:endParaRPr sz="2500">
              <a:solidFill>
                <a:srgbClr val="545454"/>
              </a:solidFill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5"/>
            <a:ext cx="420675" cy="42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18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18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sp>
        <p:nvSpPr>
          <p:cNvPr id="183" name="Google Shape;183;p18"/>
          <p:cNvSpPr txBox="1"/>
          <p:nvPr/>
        </p:nvSpPr>
        <p:spPr>
          <a:xfrm>
            <a:off x="5864250" y="2000851"/>
            <a:ext cx="2704800" cy="1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Average Rent: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California is </a:t>
            </a:r>
            <a:r>
              <a:rPr lang="en-GB" sz="13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44%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 i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higher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than the National Average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Better Cities: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Cities in Georgia, New Jersey, Virginia and Iowa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25" y="853700"/>
            <a:ext cx="5650048" cy="34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/>
        </p:nvSpPr>
        <p:spPr>
          <a:xfrm>
            <a:off x="668025" y="286300"/>
            <a:ext cx="71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Cost of Living - Utilities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19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19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sp>
        <p:nvSpPr>
          <p:cNvPr id="193" name="Google Shape;193;p19"/>
          <p:cNvSpPr txBox="1"/>
          <p:nvPr/>
        </p:nvSpPr>
        <p:spPr>
          <a:xfrm>
            <a:off x="273800" y="2201700"/>
            <a:ext cx="3099000" cy="1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Average Utilities Cost: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California is </a:t>
            </a:r>
            <a:r>
              <a:rPr lang="en-GB" sz="13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12.5%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 i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higher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than the National Average.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Better Cities: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Cities in Texas, New Jersey, Pennsylvania and Minnesota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666" y="1038313"/>
            <a:ext cx="5270183" cy="3701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/>
        </p:nvSpPr>
        <p:spPr>
          <a:xfrm>
            <a:off x="638675" y="282550"/>
            <a:ext cx="71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Cost of Living - Meal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0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20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sp>
        <p:nvSpPr>
          <p:cNvPr id="203" name="Google Shape;203;p20"/>
          <p:cNvSpPr txBox="1"/>
          <p:nvPr/>
        </p:nvSpPr>
        <p:spPr>
          <a:xfrm>
            <a:off x="5632425" y="2201700"/>
            <a:ext cx="3422400" cy="11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Average Cost of Meals: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California is </a:t>
            </a:r>
            <a:r>
              <a:rPr lang="en-GB" sz="13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12.5%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 i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higher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than the National Average.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Better Cities: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Cities in Wisconsin, New Jersey, Maryland and Shelby County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00" y="866250"/>
            <a:ext cx="5090852" cy="383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668025" y="331125"/>
            <a:ext cx="71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</a:rPr>
              <a:t>Cost of Living - Accessibility</a:t>
            </a:r>
            <a:endParaRPr sz="2500">
              <a:solidFill>
                <a:schemeClr val="dk2"/>
              </a:solidFill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8624"/>
            <a:ext cx="420676" cy="4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1"/>
          <p:cNvCxnSpPr/>
          <p:nvPr/>
        </p:nvCxnSpPr>
        <p:spPr>
          <a:xfrm>
            <a:off x="504404" y="4781550"/>
            <a:ext cx="8125200" cy="0"/>
          </a:xfrm>
          <a:prstGeom prst="straightConnector1">
            <a:avLst/>
          </a:prstGeom>
          <a:noFill/>
          <a:ln w="28575" cap="rnd" cmpd="sng">
            <a:solidFill>
              <a:srgbClr val="54545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21"/>
          <p:cNvSpPr txBox="1"/>
          <p:nvPr/>
        </p:nvSpPr>
        <p:spPr>
          <a:xfrm>
            <a:off x="3689556" y="4878193"/>
            <a:ext cx="175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545454"/>
                </a:solidFill>
                <a:latin typeface="Public Sans"/>
                <a:ea typeface="Public Sans"/>
                <a:cs typeface="Public Sans"/>
                <a:sym typeface="Public Sans"/>
              </a:rPr>
              <a:t>google.com</a:t>
            </a:r>
            <a:endParaRPr sz="700"/>
          </a:p>
        </p:txBody>
      </p:sp>
      <p:sp>
        <p:nvSpPr>
          <p:cNvPr id="213" name="Google Shape;213;p21"/>
          <p:cNvSpPr txBox="1"/>
          <p:nvPr/>
        </p:nvSpPr>
        <p:spPr>
          <a:xfrm>
            <a:off x="668025" y="2104763"/>
            <a:ext cx="2704800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Employee: Cost of Living: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California is </a:t>
            </a:r>
            <a:r>
              <a:rPr lang="en-GB" sz="13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4%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 b="1" i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higher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than the National Average.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Better Cities: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Cities in Texas, Oregon, Michigan and Illinois.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453" y="983525"/>
            <a:ext cx="4951123" cy="3701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On-screen Show (16:9)</PresentationFormat>
  <Paragraphs>123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Public Sans</vt:lpstr>
      <vt:lpstr>Raleway</vt:lpstr>
      <vt:lpstr>Lato</vt:lpstr>
      <vt:lpstr>Roboto</vt:lpstr>
      <vt:lpstr>Arial</vt:lpstr>
      <vt:lpstr>Streamline</vt:lpstr>
      <vt:lpstr>Optimizing For 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Optimizing For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For The Future</dc:title>
  <cp:lastModifiedBy>Adhithya Rokhith Bhaskar</cp:lastModifiedBy>
  <cp:revision>1</cp:revision>
  <dcterms:modified xsi:type="dcterms:W3CDTF">2024-01-16T21:48:52Z</dcterms:modified>
</cp:coreProperties>
</file>